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4637" r:id="rId3"/>
    <p:sldId id="4639" r:id="rId4"/>
    <p:sldId id="4640" r:id="rId5"/>
    <p:sldId id="4638" r:id="rId6"/>
    <p:sldId id="463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EC15D2-8EF3-4EEB-A39E-3AA861389125}" v="1" dt="2025-04-10T19:29:47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10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9515-4C7D-4974-A603-9C875C5AB3C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B9491B5-E5CB-46F0-9170-748BF4BC3F53}"/>
              </a:ext>
            </a:extLst>
          </p:cNvPr>
          <p:cNvSpPr txBox="1">
            <a:spLocks/>
          </p:cNvSpPr>
          <p:nvPr userDrawn="1"/>
        </p:nvSpPr>
        <p:spPr>
          <a:xfrm>
            <a:off x="4064000" y="350838"/>
            <a:ext cx="7416800" cy="4523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2703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 sz="3000"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9515-4C7D-4974-A603-9C875C5AB3C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064000" y="350838"/>
            <a:ext cx="7416800" cy="4523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3708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080000" cy="4038600"/>
          </a:xfrm>
        </p:spPr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0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181600" cy="4038600"/>
          </a:xfrm>
        </p:spPr>
        <p:txBody>
          <a:bodyPr/>
          <a:lstStyle>
            <a:lvl1pPr>
              <a:spcBef>
                <a:spcPts val="1200"/>
              </a:spcBef>
              <a:defRPr sz="2800"/>
            </a:lvl1pPr>
            <a:lvl2pPr>
              <a:spcBef>
                <a:spcPts val="1200"/>
              </a:spcBef>
              <a:defRPr sz="2400"/>
            </a:lvl2pPr>
            <a:lvl3pPr>
              <a:spcBef>
                <a:spcPts val="1200"/>
              </a:spcBef>
              <a:defRPr sz="20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9515-4C7D-4974-A603-9C875C5AB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3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0821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082117" cy="3387725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1858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185833" cy="3387725"/>
          </a:xfrm>
        </p:spPr>
        <p:txBody>
          <a:bodyPr/>
          <a:lstStyle>
            <a:lvl1pPr>
              <a:spcBef>
                <a:spcPts val="1200"/>
              </a:spcBef>
              <a:defRPr sz="2400"/>
            </a:lvl1pPr>
            <a:lvl2pPr>
              <a:spcBef>
                <a:spcPts val="1200"/>
              </a:spcBef>
              <a:defRPr sz="20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600"/>
            </a:lvl4pPr>
            <a:lvl5pPr>
              <a:spcBef>
                <a:spcPts val="1200"/>
              </a:spcBef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9515-4C7D-4974-A603-9C875C5AB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351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9515-4C7D-4974-A603-9C875C5AB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43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59515-4C7D-4974-A603-9C875C5AB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80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600200"/>
            <a:ext cx="7315200" cy="3127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04E59515-4C7D-4974-A603-9C875C5AB3C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914400" y="152400"/>
            <a:ext cx="104648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622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34507"/>
            <a:ext cx="12192000" cy="109728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62400" y="350838"/>
            <a:ext cx="7518400" cy="45233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447800"/>
            <a:ext cx="10668000" cy="396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59515-4C7D-4974-A603-9C875C5AB3C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066800"/>
            <a:ext cx="12192000" cy="0"/>
          </a:xfrm>
          <a:prstGeom prst="line">
            <a:avLst/>
          </a:prstGeom>
          <a:ln w="476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32" y="183527"/>
            <a:ext cx="3125518" cy="67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066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28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2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2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200"/>
        </a:spcBef>
        <a:buClr>
          <a:schemeClr val="bg2">
            <a:lumMod val="50000"/>
          </a:schemeClr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200"/>
        </a:spcBef>
        <a:buClr>
          <a:schemeClr val="bg2">
            <a:lumMod val="50000"/>
          </a:schemeClr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0CDAA-F5E5-2502-B2F9-9B2828743E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54781A3-B01D-418A-38C7-910602ACACDB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177667-D7C9-2945-C4EA-919405985D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1" y="5968272"/>
            <a:ext cx="2962591" cy="642361"/>
          </a:xfrm>
          <a:prstGeom prst="rect">
            <a:avLst/>
          </a:prstGeom>
        </p:spPr>
      </p:pic>
      <p:pic>
        <p:nvPicPr>
          <p:cNvPr id="12" name="Picture 11" descr="A gold coin with a eagle and shield&#10;&#10;Description automatically generated">
            <a:extLst>
              <a:ext uri="{FF2B5EF4-FFF2-40B4-BE49-F238E27FC236}">
                <a16:creationId xmlns:a16="http://schemas.microsoft.com/office/drawing/2014/main" id="{B5BFDAD5-38C7-5596-8442-7975C343A7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139" y="4287692"/>
            <a:ext cx="1948293" cy="1938993"/>
          </a:xfrm>
          <a:prstGeom prst="rect">
            <a:avLst/>
          </a:prstGeom>
        </p:spPr>
      </p:pic>
      <p:pic>
        <p:nvPicPr>
          <p:cNvPr id="3" name="Picture 2" descr="A drawing of an eagle holding a sword and shield&#10;&#10;Description automatically generated">
            <a:extLst>
              <a:ext uri="{FF2B5EF4-FFF2-40B4-BE49-F238E27FC236}">
                <a16:creationId xmlns:a16="http://schemas.microsoft.com/office/drawing/2014/main" id="{36DA9C40-6BED-482B-F72B-BE85211327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38" b="96825" l="4000" r="98000">
                        <a14:foregroundMark x1="4000" y1="9112" x2="11000" y2="10935"/>
                        <a14:foregroundMark x1="7500" y1="15873" x2="12722" y2="13992"/>
                        <a14:foregroundMark x1="33611" y1="29042" x2="21222" y2="15285"/>
                        <a14:foregroundMark x1="21222" y1="15285" x2="23444" y2="14286"/>
                        <a14:foregroundMark x1="13889" y1="17402" x2="20556" y2="17989"/>
                        <a14:foregroundMark x1="40833" y1="21046" x2="51889" y2="22928"/>
                        <a14:foregroundMark x1="38222" y1="25985" x2="51889" y2="18283"/>
                        <a14:foregroundMark x1="49556" y1="15520" x2="51000" y2="16461"/>
                        <a14:foregroundMark x1="89333" y1="11523" x2="93667" y2="5996"/>
                        <a14:foregroundMark x1="44944" y1="91652" x2="57667" y2="91358"/>
                        <a14:foregroundMark x1="50444" y1="96884" x2="50444" y2="96884"/>
                        <a14:foregroundMark x1="44333" y1="24750" x2="44333" y2="24750"/>
                        <a14:foregroundMark x1="98000" y1="6349" x2="98000" y2="6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933" y="380847"/>
            <a:ext cx="3463598" cy="32731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2C96DCF-76EF-5CE9-EE46-FD71398DF809}"/>
              </a:ext>
            </a:extLst>
          </p:cNvPr>
          <p:cNvSpPr txBox="1"/>
          <p:nvPr/>
        </p:nvSpPr>
        <p:spPr>
          <a:xfrm>
            <a:off x="7229731" y="3903107"/>
            <a:ext cx="4772283" cy="2708434"/>
          </a:xfrm>
          <a:prstGeom prst="rect">
            <a:avLst/>
          </a:prstGeom>
          <a:solidFill>
            <a:srgbClr val="404040">
              <a:alpha val="80000"/>
            </a:srgbClr>
          </a:solidFill>
          <a:ln>
            <a:solidFill>
              <a:srgbClr val="CC9900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buClr>
                <a:srgbClr val="EEECE1">
                  <a:lumMod val="75000"/>
                </a:srgbClr>
              </a:buClr>
            </a:pPr>
            <a:r>
              <a:rPr lang="en-US" sz="2000" b="1" i="1">
                <a:solidFill>
                  <a:schemeClr val="bg1"/>
                </a:solidFill>
                <a:latin typeface="Myriad Pro"/>
              </a:rPr>
              <a:t>Distinguished Graduates:</a:t>
            </a:r>
          </a:p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en-US" sz="2000">
                <a:solidFill>
                  <a:schemeClr val="bg1"/>
                </a:solidFill>
                <a:latin typeface="Myriad Pro"/>
              </a:rPr>
              <a:t>Mr. Joseph B. Anderson Jr.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en-US" sz="2000">
                <a:solidFill>
                  <a:schemeClr val="bg1"/>
                </a:solidFill>
                <a:latin typeface="Myriad Pro"/>
              </a:rPr>
              <a:t>Mr. Thomas C. Barron</a:t>
            </a:r>
            <a:endParaRPr lang="en-US" sz="200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en-US" sz="2000">
                <a:solidFill>
                  <a:schemeClr val="bg1"/>
                </a:solidFill>
                <a:latin typeface="Myriad Pro"/>
              </a:rPr>
              <a:t>Mr. Paul W. Bucha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en-US" sz="2000">
                <a:solidFill>
                  <a:schemeClr val="bg1"/>
                </a:solidFill>
                <a:latin typeface="Myriad Pro"/>
              </a:rPr>
              <a:t>LTG (R) Dan Christman USA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en-US" sz="2000">
                <a:solidFill>
                  <a:schemeClr val="bg1"/>
                </a:solidFill>
                <a:latin typeface="Myriad Pro"/>
              </a:rPr>
              <a:t>LTG (R) Joseph E. DeFrancisco USA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en-US" sz="2000">
                <a:solidFill>
                  <a:schemeClr val="bg1"/>
                </a:solidFill>
                <a:latin typeface="Myriad Pro"/>
              </a:rPr>
              <a:t>GEN (R) Eric Ken Shinseki USA</a:t>
            </a:r>
            <a:endParaRPr lang="en-US" sz="2000">
              <a:solidFill>
                <a:schemeClr val="bg1"/>
              </a:solidFill>
              <a:latin typeface="Myriad Pro" panose="020B0503030403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997FC1-61D5-A65B-C999-9CF817C7C96A}"/>
              </a:ext>
            </a:extLst>
          </p:cNvPr>
          <p:cNvSpPr txBox="1"/>
          <p:nvPr/>
        </p:nvSpPr>
        <p:spPr>
          <a:xfrm>
            <a:off x="434591" y="202307"/>
            <a:ext cx="7061247" cy="532453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  <a:buClr>
                <a:srgbClr val="EEECE1">
                  <a:lumMod val="75000"/>
                </a:srgbClr>
              </a:buClr>
            </a:pPr>
            <a:r>
              <a:rPr lang="en-US" b="1" i="1">
                <a:solidFill>
                  <a:schemeClr val="bg1"/>
                </a:solidFill>
                <a:latin typeface="Myriad Pro"/>
              </a:rPr>
              <a:t>Class Officers:</a:t>
            </a:r>
          </a:p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sv-SE">
                <a:solidFill>
                  <a:schemeClr val="bg1"/>
                </a:solidFill>
                <a:latin typeface="Myriad Pro"/>
              </a:rPr>
              <a:t>President: Pat Kenny</a:t>
            </a:r>
            <a:endParaRPr lang="sv-SE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>
                <a:solidFill>
                  <a:schemeClr val="bg1"/>
                </a:solidFill>
                <a:latin typeface="Myriad Pro"/>
              </a:rPr>
              <a:t>Sr Vice President: Fred Smith</a:t>
            </a:r>
            <a:endParaRPr lang="sv-SE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sv-SE">
                <a:solidFill>
                  <a:schemeClr val="bg1"/>
                </a:solidFill>
                <a:latin typeface="Myriad Pro"/>
              </a:rPr>
              <a:t>Vice President: Denny Coll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err="1">
                <a:solidFill>
                  <a:schemeClr val="bg1"/>
                </a:solidFill>
                <a:ea typeface="+mn-lt"/>
                <a:cs typeface="+mn-lt"/>
              </a:rPr>
              <a:t>Secretary</a:t>
            </a:r>
            <a:r>
              <a:rPr lang="sv-SE">
                <a:solidFill>
                  <a:schemeClr val="bg1"/>
                </a:solidFill>
                <a:ea typeface="+mn-lt"/>
                <a:cs typeface="+mn-lt"/>
              </a:rPr>
              <a:t> &amp; </a:t>
            </a:r>
            <a:r>
              <a:rPr lang="sv-SE" err="1">
                <a:solidFill>
                  <a:schemeClr val="bg1"/>
                </a:solidFill>
                <a:ea typeface="+mn-lt"/>
                <a:cs typeface="+mn-lt"/>
              </a:rPr>
              <a:t>Scribe</a:t>
            </a:r>
            <a:r>
              <a:rPr lang="sv-SE">
                <a:solidFill>
                  <a:schemeClr val="bg1"/>
                </a:solidFill>
                <a:ea typeface="+mn-lt"/>
                <a:cs typeface="+mn-lt"/>
              </a:rPr>
              <a:t>: Gerry </a:t>
            </a:r>
            <a:r>
              <a:rPr lang="sv-SE" err="1">
                <a:solidFill>
                  <a:schemeClr val="bg1"/>
                </a:solidFill>
                <a:ea typeface="+mn-lt"/>
                <a:cs typeface="+mn-lt"/>
              </a:rPr>
              <a:t>Buckosky</a:t>
            </a:r>
            <a:endParaRPr lang="sv-SE" err="1">
              <a:solidFill>
                <a:schemeClr val="bg1"/>
              </a:solidFill>
              <a:latin typeface="Myriad Pro"/>
            </a:endParaRPr>
          </a:p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sv-SE">
                <a:solidFill>
                  <a:schemeClr val="bg1"/>
                </a:solidFill>
                <a:latin typeface="Myriad Pro"/>
              </a:rPr>
              <a:t>Treasurer: Mitch Bonnett</a:t>
            </a:r>
          </a:p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sv-SE">
                <a:solidFill>
                  <a:schemeClr val="bg1"/>
                </a:solidFill>
                <a:latin typeface="Myriad Pro"/>
              </a:rPr>
              <a:t>Historian: Bob Frank</a:t>
            </a:r>
          </a:p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sv-SE">
                <a:solidFill>
                  <a:schemeClr val="bg1"/>
                </a:solidFill>
                <a:latin typeface="Myriad Pro"/>
              </a:rPr>
              <a:t>ISO: Chuck Nichols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>
                <a:solidFill>
                  <a:schemeClr val="bg1"/>
                </a:solidFill>
                <a:latin typeface="Myriad Pro"/>
              </a:rPr>
              <a:t>Memorial </a:t>
            </a:r>
            <a:r>
              <a:rPr lang="sv-SE" err="1">
                <a:solidFill>
                  <a:schemeClr val="bg1"/>
                </a:solidFill>
                <a:latin typeface="Myriad Pro"/>
              </a:rPr>
              <a:t>Article</a:t>
            </a:r>
            <a:r>
              <a:rPr lang="sv-SE">
                <a:solidFill>
                  <a:schemeClr val="bg1"/>
                </a:solidFill>
                <a:latin typeface="Myriad Pro"/>
              </a:rPr>
              <a:t> Manager: Chuck </a:t>
            </a:r>
            <a:r>
              <a:rPr lang="sv-SE" err="1">
                <a:solidFill>
                  <a:schemeClr val="bg1"/>
                </a:solidFill>
                <a:latin typeface="Myriad Pro"/>
              </a:rPr>
              <a:t>McCloskey</a:t>
            </a:r>
            <a:endParaRPr lang="sv-SE" err="1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endParaRPr lang="sv-SE">
              <a:solidFill>
                <a:schemeClr val="bg1"/>
              </a:solidFill>
              <a:latin typeface="Myriad Pro"/>
            </a:endParaRPr>
          </a:p>
          <a:p>
            <a:pPr>
              <a:spcAft>
                <a:spcPts val="600"/>
              </a:spcAft>
              <a:buClr>
                <a:srgbClr val="EEECE1">
                  <a:lumMod val="75000"/>
                </a:srgbClr>
              </a:buClr>
            </a:pPr>
            <a:r>
              <a:rPr lang="en-US" b="1" i="1">
                <a:solidFill>
                  <a:schemeClr val="bg1"/>
                </a:solidFill>
                <a:latin typeface="Myriad Pro"/>
              </a:rPr>
              <a:t>WPAOG Board of Directors/Advisory Council:</a:t>
            </a:r>
          </a:p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en-US">
                <a:solidFill>
                  <a:schemeClr val="bg1"/>
                </a:solidFill>
                <a:latin typeface="Myriad Pro"/>
              </a:rPr>
              <a:t>Class Advisor: Jack Jannarone </a:t>
            </a:r>
            <a:endParaRPr lang="en-US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>
              <a:spcAft>
                <a:spcPts val="600"/>
              </a:spcAft>
              <a:buClr>
                <a:srgbClr val="EEECE1">
                  <a:lumMod val="75000"/>
                </a:srgbClr>
              </a:buClr>
            </a:pPr>
            <a:r>
              <a:rPr lang="en-US" b="1" i="1">
                <a:solidFill>
                  <a:schemeClr val="bg1"/>
                </a:solidFill>
                <a:latin typeface="Myriad Pro"/>
              </a:rPr>
              <a:t>Reunion Chair: </a:t>
            </a:r>
          </a:p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en-US">
                <a:solidFill>
                  <a:schemeClr val="bg1"/>
                </a:solidFill>
              </a:rPr>
              <a:t>Mr. Joseph R. Barkley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en-US">
                <a:solidFill>
                  <a:schemeClr val="bg1"/>
                </a:solidFill>
                <a:latin typeface="Myriad Pro"/>
              </a:rPr>
              <a:t>Mr. Michael P. Lapolla</a:t>
            </a:r>
          </a:p>
        </p:txBody>
      </p:sp>
    </p:spTree>
    <p:extLst>
      <p:ext uri="{BB962C8B-B14F-4D97-AF65-F5344CB8AC3E}">
        <p14:creationId xmlns:p14="http://schemas.microsoft.com/office/powerpoint/2010/main" val="1302552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C229F7-F38E-86FA-C98C-0F2DAE0F5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BA64A1B-97F5-C5F7-284C-51468E2862BA}"/>
              </a:ext>
            </a:extLst>
          </p:cNvPr>
          <p:cNvSpPr/>
          <p:nvPr/>
        </p:nvSpPr>
        <p:spPr>
          <a:xfrm>
            <a:off x="0" y="-3132"/>
            <a:ext cx="12192000" cy="69342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04922-D75A-6331-9F9B-1871A955F2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1" y="5968272"/>
            <a:ext cx="2962591" cy="642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9B52EC2-407E-0AB7-97E3-A1F8EE42CA33}"/>
              </a:ext>
            </a:extLst>
          </p:cNvPr>
          <p:cNvSpPr txBox="1"/>
          <p:nvPr/>
        </p:nvSpPr>
        <p:spPr>
          <a:xfrm>
            <a:off x="1550616" y="216090"/>
            <a:ext cx="6397905" cy="707886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Business Meeting Agenda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3" name="Picture 2" descr="A drawing of an eagle holding a sword and shield&#10;&#10;Description automatically generated">
            <a:extLst>
              <a:ext uri="{FF2B5EF4-FFF2-40B4-BE49-F238E27FC236}">
                <a16:creationId xmlns:a16="http://schemas.microsoft.com/office/drawing/2014/main" id="{EE11B957-D963-5ECE-22B1-F7E3A21F4A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6825" l="4000" r="98000">
                        <a14:foregroundMark x1="4000" y1="9112" x2="11000" y2="10935"/>
                        <a14:foregroundMark x1="7500" y1="15873" x2="12722" y2="13992"/>
                        <a14:foregroundMark x1="33611" y1="29042" x2="21222" y2="15285"/>
                        <a14:foregroundMark x1="21222" y1="15285" x2="23444" y2="14286"/>
                        <a14:foregroundMark x1="13889" y1="17402" x2="20556" y2="17989"/>
                        <a14:foregroundMark x1="40833" y1="21046" x2="51889" y2="22928"/>
                        <a14:foregroundMark x1="38222" y1="25985" x2="51889" y2="18283"/>
                        <a14:foregroundMark x1="49556" y1="15520" x2="51000" y2="16461"/>
                        <a14:foregroundMark x1="89333" y1="11523" x2="93667" y2="5996"/>
                        <a14:foregroundMark x1="44944" y1="91652" x2="57667" y2="91358"/>
                        <a14:foregroundMark x1="50444" y1="96884" x2="50444" y2="96884"/>
                        <a14:foregroundMark x1="44333" y1="24750" x2="44333" y2="24750"/>
                        <a14:foregroundMark x1="98000" y1="6349" x2="98000" y2="6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68" y="1433139"/>
            <a:ext cx="3463598" cy="3273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BCAB0DE-8CA4-1537-5005-5B3B2D44AA4F}"/>
              </a:ext>
            </a:extLst>
          </p:cNvPr>
          <p:cNvSpPr txBox="1"/>
          <p:nvPr/>
        </p:nvSpPr>
        <p:spPr>
          <a:xfrm>
            <a:off x="925194" y="2053200"/>
            <a:ext cx="6466261" cy="28161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sv-SE" sz="3600">
                <a:solidFill>
                  <a:schemeClr val="bg1"/>
                </a:solidFill>
                <a:latin typeface="Myriad Pro"/>
              </a:rPr>
              <a:t>Memorial </a:t>
            </a:r>
            <a:r>
              <a:rPr lang="sv-SE" sz="3600" err="1">
                <a:solidFill>
                  <a:schemeClr val="bg1"/>
                </a:solidFill>
                <a:latin typeface="Myriad Pro"/>
              </a:rPr>
              <a:t>Articles</a:t>
            </a:r>
            <a:endParaRPr lang="sv-SE" sz="3600" err="1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3600">
                <a:solidFill>
                  <a:schemeClr val="bg1"/>
                </a:solidFill>
                <a:latin typeface="Myriad Pro"/>
              </a:rPr>
              <a:t>Distribution </a:t>
            </a:r>
            <a:r>
              <a:rPr lang="sv-SE" sz="3600" err="1">
                <a:solidFill>
                  <a:schemeClr val="bg1"/>
                </a:solidFill>
                <a:latin typeface="Myriad Pro"/>
              </a:rPr>
              <a:t>of</a:t>
            </a:r>
            <a:r>
              <a:rPr lang="sv-SE" sz="3600">
                <a:solidFill>
                  <a:schemeClr val="bg1"/>
                </a:solidFill>
                <a:latin typeface="Myriad Pro"/>
              </a:rPr>
              <a:t> Class Gift </a:t>
            </a:r>
            <a:r>
              <a:rPr lang="sv-SE" sz="3600" err="1">
                <a:solidFill>
                  <a:schemeClr val="bg1"/>
                </a:solidFill>
                <a:latin typeface="Myriad Pro"/>
              </a:rPr>
              <a:t>Fund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3600" err="1">
                <a:solidFill>
                  <a:schemeClr val="bg1"/>
                </a:solidFill>
                <a:latin typeface="Myriad Pro"/>
              </a:rPr>
              <a:t>Election</a:t>
            </a:r>
            <a:r>
              <a:rPr lang="sv-SE" sz="3600">
                <a:solidFill>
                  <a:schemeClr val="bg1"/>
                </a:solidFill>
                <a:latin typeface="Myriad Pro"/>
              </a:rPr>
              <a:t> </a:t>
            </a:r>
            <a:r>
              <a:rPr lang="sv-SE" sz="3600" err="1">
                <a:solidFill>
                  <a:schemeClr val="bg1"/>
                </a:solidFill>
                <a:latin typeface="Myriad Pro"/>
              </a:rPr>
              <a:t>of</a:t>
            </a:r>
            <a:r>
              <a:rPr lang="sv-SE" sz="3600">
                <a:solidFill>
                  <a:schemeClr val="bg1"/>
                </a:solidFill>
                <a:latin typeface="Myriad Pro"/>
              </a:rPr>
              <a:t> Officers </a:t>
            </a:r>
          </a:p>
          <a:p>
            <a:pPr>
              <a:spcAft>
                <a:spcPts val="600"/>
              </a:spcAft>
              <a:buClr>
                <a:srgbClr val="EEECE1">
                  <a:lumMod val="75000"/>
                </a:srgbClr>
              </a:buClr>
            </a:pPr>
            <a:endParaRPr lang="en-US" b="1" i="1">
              <a:solidFill>
                <a:schemeClr val="bg1"/>
              </a:solidFill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69937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36780-22F3-4C39-F015-252C980BC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2FF0DD9-DDEC-748A-38C8-9877DA0DB6CC}"/>
              </a:ext>
            </a:extLst>
          </p:cNvPr>
          <p:cNvSpPr/>
          <p:nvPr/>
        </p:nvSpPr>
        <p:spPr>
          <a:xfrm>
            <a:off x="0" y="-76200"/>
            <a:ext cx="12192000" cy="69342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F68F1-3985-378E-3772-4C5F4DEB4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1" y="5968272"/>
            <a:ext cx="2962591" cy="642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236187-4B7F-99B7-5850-2A1B59E51F13}"/>
              </a:ext>
            </a:extLst>
          </p:cNvPr>
          <p:cNvSpPr txBox="1"/>
          <p:nvPr/>
        </p:nvSpPr>
        <p:spPr>
          <a:xfrm>
            <a:off x="1776165" y="216090"/>
            <a:ext cx="6022803" cy="95410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Distribution of Class Gift Fund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Balance as of 3/31/2025: $433,954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A57FF1-F8AB-A6BC-B0B7-BE204B46F75E}"/>
              </a:ext>
            </a:extLst>
          </p:cNvPr>
          <p:cNvSpPr txBox="1"/>
          <p:nvPr/>
        </p:nvSpPr>
        <p:spPr>
          <a:xfrm>
            <a:off x="437101" y="1914476"/>
            <a:ext cx="7622378" cy="26930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sv-SE" sz="2400" dirty="0">
                <a:solidFill>
                  <a:schemeClr val="bg1"/>
                </a:solidFill>
                <a:latin typeface="Myriad Pro"/>
              </a:rPr>
              <a:t>SUPT's Unrestricted Fund – 20% ($86,791)                      </a:t>
            </a:r>
            <a:endParaRPr lang="sv-SE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400" dirty="0">
                <a:solidFill>
                  <a:schemeClr val="bg1"/>
                </a:solidFill>
                <a:latin typeface="Myriad Pro"/>
              </a:rPr>
              <a:t>DEAN's Unrestricted Fund - 20%  ($86,791)                  </a:t>
            </a:r>
            <a:endParaRPr lang="sv-SE" sz="2400" dirty="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400" dirty="0">
                <a:solidFill>
                  <a:schemeClr val="bg1"/>
                </a:solidFill>
                <a:latin typeface="Myriad Pro"/>
              </a:rPr>
              <a:t>Center for Oral History Endowment – 15%  ($65,093)    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400" dirty="0">
                <a:solidFill>
                  <a:schemeClr val="bg1"/>
                </a:solidFill>
                <a:latin typeface="Myriad Pro"/>
              </a:rPr>
              <a:t>CMDT's Unrestricted Fund– 15%  ($65,093)                    </a:t>
            </a:r>
            <a:endParaRPr lang="sv-SE" dirty="0">
              <a:solidFill>
                <a:schemeClr val="bg1"/>
              </a:solidFill>
              <a:latin typeface="Myriad Pro"/>
            </a:endParaRP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400" dirty="0">
                <a:solidFill>
                  <a:schemeClr val="bg1"/>
                </a:solidFill>
                <a:latin typeface="Myriad Pro"/>
              </a:rPr>
              <a:t>ARMY A-Club Fund – 15%  ($65,093)                              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400" dirty="0">
                <a:solidFill>
                  <a:schemeClr val="bg1"/>
                </a:solidFill>
                <a:latin typeface="Myriad Pro"/>
              </a:rPr>
              <a:t>WPAOG Long Gray Line Endowment – 15% ($65,093) </a:t>
            </a:r>
          </a:p>
        </p:txBody>
      </p:sp>
      <p:pic>
        <p:nvPicPr>
          <p:cNvPr id="5" name="Picture 4" descr="A drawing of an eagle holding a sword and shield&#10;&#10;Description automatically generated">
            <a:extLst>
              <a:ext uri="{FF2B5EF4-FFF2-40B4-BE49-F238E27FC236}">
                <a16:creationId xmlns:a16="http://schemas.microsoft.com/office/drawing/2014/main" id="{75F7A9DF-CADC-3B69-C4B2-15F0905AF3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6825" l="4000" r="98000">
                        <a14:foregroundMark x1="4000" y1="9112" x2="11000" y2="10935"/>
                        <a14:foregroundMark x1="7500" y1="15873" x2="12722" y2="13992"/>
                        <a14:foregroundMark x1="33611" y1="29042" x2="21222" y2="15285"/>
                        <a14:foregroundMark x1="21222" y1="15285" x2="23444" y2="14286"/>
                        <a14:foregroundMark x1="13889" y1="17402" x2="20556" y2="17989"/>
                        <a14:foregroundMark x1="40833" y1="21046" x2="51889" y2="22928"/>
                        <a14:foregroundMark x1="38222" y1="25985" x2="51889" y2="18283"/>
                        <a14:foregroundMark x1="49556" y1="15520" x2="51000" y2="16461"/>
                        <a14:foregroundMark x1="89333" y1="11523" x2="93667" y2="5996"/>
                        <a14:foregroundMark x1="44944" y1="91652" x2="57667" y2="91358"/>
                        <a14:foregroundMark x1="50444" y1="96884" x2="50444" y2="96884"/>
                        <a14:foregroundMark x1="44333" y1="24750" x2="44333" y2="24750"/>
                        <a14:foregroundMark x1="98000" y1="6349" x2="98000" y2="6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68" y="1433139"/>
            <a:ext cx="3463598" cy="32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7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970A48-52FE-26FA-05AB-7E17D1DFF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86E7D45-480C-F28D-54E8-F091F926D538}"/>
              </a:ext>
            </a:extLst>
          </p:cNvPr>
          <p:cNvSpPr/>
          <p:nvPr/>
        </p:nvSpPr>
        <p:spPr>
          <a:xfrm>
            <a:off x="0" y="-37251"/>
            <a:ext cx="12192000" cy="69342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AA1C0-0447-4203-544A-BA158A4606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1" y="5968272"/>
            <a:ext cx="2962591" cy="642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3DD961-DF6A-79D5-2223-D7DF8869991B}"/>
              </a:ext>
            </a:extLst>
          </p:cNvPr>
          <p:cNvSpPr txBox="1"/>
          <p:nvPr/>
        </p:nvSpPr>
        <p:spPr>
          <a:xfrm>
            <a:off x="994023" y="354584"/>
            <a:ext cx="9838976" cy="107721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Committee to Nominate Officers for Class of 1965</a:t>
            </a:r>
            <a:endParaRPr lang="en-US" sz="3200">
              <a:solidFill>
                <a:schemeClr val="bg1"/>
              </a:solidFill>
            </a:endParaRP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for Period 2025 to 2030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1791B6-3948-856E-8012-B3D2E716FBD2}"/>
              </a:ext>
            </a:extLst>
          </p:cNvPr>
          <p:cNvSpPr txBox="1"/>
          <p:nvPr/>
        </p:nvSpPr>
        <p:spPr>
          <a:xfrm>
            <a:off x="751574" y="2053200"/>
            <a:ext cx="7585145" cy="332398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sv-SE" sz="2400">
                <a:solidFill>
                  <a:schemeClr val="bg1"/>
                </a:solidFill>
                <a:latin typeface="Myriad Pro"/>
              </a:rPr>
              <a:t>Russ Campbell: </a:t>
            </a:r>
            <a:r>
              <a:rPr lang="sv-SE" sz="2400" err="1">
                <a:solidFill>
                  <a:schemeClr val="bg1"/>
                </a:solidFill>
                <a:latin typeface="Myriad Pro"/>
              </a:rPr>
              <a:t>Chairman</a:t>
            </a:r>
            <a:r>
              <a:rPr lang="sv-SE" sz="2400">
                <a:solidFill>
                  <a:schemeClr val="bg1"/>
                </a:solidFill>
                <a:latin typeface="Myriad Pro"/>
              </a:rPr>
              <a:t> &amp; </a:t>
            </a:r>
            <a:r>
              <a:rPr lang="sv-SE" sz="2400" err="1">
                <a:solidFill>
                  <a:schemeClr val="bg1"/>
                </a:solidFill>
                <a:latin typeface="Myriad Pro"/>
              </a:rPr>
              <a:t>Immediate</a:t>
            </a:r>
            <a:r>
              <a:rPr lang="sv-SE" sz="2400">
                <a:solidFill>
                  <a:schemeClr val="bg1"/>
                </a:solidFill>
                <a:latin typeface="Myriad Pro"/>
              </a:rPr>
              <a:t> </a:t>
            </a:r>
            <a:r>
              <a:rPr lang="sv-SE" sz="2400" err="1">
                <a:solidFill>
                  <a:schemeClr val="bg1"/>
                </a:solidFill>
                <a:latin typeface="Myriad Pro"/>
              </a:rPr>
              <a:t>Past</a:t>
            </a:r>
            <a:r>
              <a:rPr lang="sv-SE" sz="2400">
                <a:solidFill>
                  <a:schemeClr val="bg1"/>
                </a:solidFill>
                <a:latin typeface="Myriad Pro"/>
              </a:rPr>
              <a:t> President</a:t>
            </a:r>
            <a:endParaRPr lang="sv-SE" sz="240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400">
                <a:solidFill>
                  <a:schemeClr val="bg1"/>
                </a:solidFill>
                <a:latin typeface="Myriad Pro"/>
              </a:rPr>
              <a:t>Steve Ellenbogen</a:t>
            </a:r>
            <a:endParaRPr lang="sv-SE" sz="240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400">
                <a:solidFill>
                  <a:schemeClr val="bg1"/>
                </a:solidFill>
                <a:latin typeface="Myriad Pro"/>
              </a:rPr>
              <a:t>Dave Hurley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400">
                <a:solidFill>
                  <a:schemeClr val="bg1"/>
                </a:solidFill>
                <a:latin typeface="Myriad Pro"/>
              </a:rPr>
              <a:t>Fred Laughlin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400">
                <a:solidFill>
                  <a:schemeClr val="bg1"/>
                </a:solidFill>
                <a:latin typeface="Myriad Pro"/>
              </a:rPr>
              <a:t>Larry Neal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endParaRPr lang="sv-SE">
              <a:solidFill>
                <a:schemeClr val="bg1"/>
              </a:solidFill>
              <a:latin typeface="Myriad Pro"/>
            </a:endParaRPr>
          </a:p>
          <a:p>
            <a:pPr>
              <a:spcAft>
                <a:spcPts val="600"/>
              </a:spcAft>
              <a:buClr>
                <a:srgbClr val="EEECE1">
                  <a:lumMod val="75000"/>
                </a:srgbClr>
              </a:buClr>
            </a:pPr>
            <a:endParaRPr lang="en-US" b="1" i="1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5" name="Picture 4" descr="A drawing of an eagle holding a sword and shield&#10;&#10;Description automatically generated">
            <a:extLst>
              <a:ext uri="{FF2B5EF4-FFF2-40B4-BE49-F238E27FC236}">
                <a16:creationId xmlns:a16="http://schemas.microsoft.com/office/drawing/2014/main" id="{CEA2B652-AF0E-B265-000C-35F5A5B468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6825" l="4000" r="98000">
                        <a14:foregroundMark x1="4000" y1="9112" x2="11000" y2="10935"/>
                        <a14:foregroundMark x1="7500" y1="15873" x2="12722" y2="13992"/>
                        <a14:foregroundMark x1="33611" y1="29042" x2="21222" y2="15285"/>
                        <a14:foregroundMark x1="21222" y1="15285" x2="23444" y2="14286"/>
                        <a14:foregroundMark x1="13889" y1="17402" x2="20556" y2="17989"/>
                        <a14:foregroundMark x1="40833" y1="21046" x2="51889" y2="22928"/>
                        <a14:foregroundMark x1="38222" y1="25985" x2="51889" y2="18283"/>
                        <a14:foregroundMark x1="49556" y1="15520" x2="51000" y2="16461"/>
                        <a14:foregroundMark x1="89333" y1="11523" x2="93667" y2="5996"/>
                        <a14:foregroundMark x1="44944" y1="91652" x2="57667" y2="91358"/>
                        <a14:foregroundMark x1="50444" y1="96884" x2="50444" y2="96884"/>
                        <a14:foregroundMark x1="44333" y1="24750" x2="44333" y2="24750"/>
                        <a14:foregroundMark x1="98000" y1="6349" x2="98000" y2="6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68" y="1433139"/>
            <a:ext cx="3463598" cy="32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613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0C71C3D-DE90-D245-39D1-E00EF6A8CBFD}"/>
              </a:ext>
            </a:extLst>
          </p:cNvPr>
          <p:cNvSpPr/>
          <p:nvPr/>
        </p:nvSpPr>
        <p:spPr>
          <a:xfrm>
            <a:off x="0" y="-3132"/>
            <a:ext cx="12192000" cy="6934200"/>
          </a:xfrm>
          <a:custGeom>
            <a:avLst/>
            <a:gdLst/>
            <a:ahLst/>
            <a:cxnLst/>
            <a:rect l="l" t="t" r="r" b="b"/>
            <a:pathLst>
              <a:path w="18288000" h="18288000">
                <a:moveTo>
                  <a:pt x="0" y="0"/>
                </a:moveTo>
                <a:lnTo>
                  <a:pt x="18288000" y="0"/>
                </a:lnTo>
                <a:lnTo>
                  <a:pt x="18288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yriad Pro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9FCAB-4150-731E-0EDD-A5A61B85130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01" y="5968272"/>
            <a:ext cx="2962591" cy="6423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A04DC00-821C-E2DD-CDEF-302B894CCE09}"/>
              </a:ext>
            </a:extLst>
          </p:cNvPr>
          <p:cNvSpPr txBox="1"/>
          <p:nvPr/>
        </p:nvSpPr>
        <p:spPr>
          <a:xfrm>
            <a:off x="1360755" y="307075"/>
            <a:ext cx="9006761" cy="107721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Class of 1965 Officer Nominees for the Period</a:t>
            </a:r>
            <a:endParaRPr lang="en-US" sz="3200">
              <a:solidFill>
                <a:schemeClr val="bg1"/>
              </a:solidFill>
            </a:endParaRP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of 2025 to 2030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BC2263-C093-3D1E-C49B-FBFCE19AC0AE}"/>
              </a:ext>
            </a:extLst>
          </p:cNvPr>
          <p:cNvSpPr txBox="1"/>
          <p:nvPr/>
        </p:nvSpPr>
        <p:spPr>
          <a:xfrm>
            <a:off x="925194" y="1840997"/>
            <a:ext cx="6466261" cy="34163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EEECE1">
                  <a:lumMod val="75000"/>
                </a:srgbClr>
              </a:buClr>
              <a:buFont typeface="Wingdings" panose="05000000000000000000" pitchFamily="2" charset="2"/>
              <a:buChar char=""/>
            </a:pPr>
            <a:r>
              <a:rPr lang="sv-SE" sz="2000">
                <a:solidFill>
                  <a:schemeClr val="bg1"/>
                </a:solidFill>
                <a:latin typeface="Myriad Pro"/>
              </a:rPr>
              <a:t>President: Jim Harvey</a:t>
            </a:r>
            <a:endParaRPr lang="sv-SE" sz="200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000">
                <a:solidFill>
                  <a:schemeClr val="bg1"/>
                </a:solidFill>
                <a:latin typeface="Myriad Pro"/>
              </a:rPr>
              <a:t>Sr. Vice President: Bob Wolff</a:t>
            </a:r>
            <a:endParaRPr lang="sv-SE" sz="2000">
              <a:solidFill>
                <a:schemeClr val="bg1"/>
              </a:solidFill>
              <a:latin typeface="Myriad Pro" panose="020B0503030403020204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000">
                <a:solidFill>
                  <a:schemeClr val="bg1"/>
                </a:solidFill>
                <a:latin typeface="Myriad Pro"/>
              </a:rPr>
              <a:t>Vice President: Fred Smith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000" err="1">
                <a:solidFill>
                  <a:schemeClr val="bg1"/>
                </a:solidFill>
                <a:latin typeface="Myriad Pro"/>
              </a:rPr>
              <a:t>Secretary</a:t>
            </a:r>
            <a:r>
              <a:rPr lang="sv-SE" sz="2000">
                <a:solidFill>
                  <a:schemeClr val="bg1"/>
                </a:solidFill>
                <a:latin typeface="Myriad Pro"/>
              </a:rPr>
              <a:t>: Chuck </a:t>
            </a:r>
            <a:r>
              <a:rPr lang="sv-SE" sz="2000" err="1">
                <a:solidFill>
                  <a:schemeClr val="bg1"/>
                </a:solidFill>
                <a:latin typeface="Myriad Pro"/>
              </a:rPr>
              <a:t>McCloskey</a:t>
            </a:r>
            <a:endParaRPr lang="sv-SE" sz="2000">
              <a:solidFill>
                <a:schemeClr val="bg1"/>
              </a:solidFill>
              <a:latin typeface="Myriad Pro"/>
            </a:endParaRP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000">
                <a:solidFill>
                  <a:schemeClr val="bg1"/>
                </a:solidFill>
                <a:latin typeface="Myriad Pro"/>
              </a:rPr>
              <a:t>Treasurer: Mitch Bonnett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000">
                <a:solidFill>
                  <a:schemeClr val="bg1"/>
                </a:solidFill>
                <a:latin typeface="Myriad Pro"/>
              </a:rPr>
              <a:t>Historian: Bob Frank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000" err="1">
                <a:solidFill>
                  <a:schemeClr val="bg1"/>
                </a:solidFill>
                <a:latin typeface="Myriad Pro"/>
              </a:rPr>
              <a:t>Scribe</a:t>
            </a:r>
            <a:r>
              <a:rPr lang="sv-SE" sz="2000">
                <a:solidFill>
                  <a:schemeClr val="bg1"/>
                </a:solidFill>
                <a:latin typeface="Myriad Pro"/>
              </a:rPr>
              <a:t>: Denny Coll</a:t>
            </a:r>
          </a:p>
          <a:p>
            <a:pPr marL="285750" indent="-285750">
              <a:spcAft>
                <a:spcPts val="600"/>
              </a:spcAft>
              <a:buClr>
                <a:srgbClr val="C4BD97"/>
              </a:buClr>
              <a:buFont typeface="Wingdings" panose="05000000000000000000" pitchFamily="2" charset="2"/>
              <a:buChar char=""/>
            </a:pPr>
            <a:r>
              <a:rPr lang="sv-SE" sz="2000">
                <a:solidFill>
                  <a:schemeClr val="bg1"/>
                </a:solidFill>
                <a:latin typeface="Myriad Pro"/>
              </a:rPr>
              <a:t>Information Systems Officer: Chuck Nichols</a:t>
            </a:r>
          </a:p>
          <a:p>
            <a:pPr>
              <a:spcAft>
                <a:spcPts val="600"/>
              </a:spcAft>
              <a:buClr>
                <a:srgbClr val="EEECE1">
                  <a:lumMod val="75000"/>
                </a:srgbClr>
              </a:buClr>
            </a:pPr>
            <a:endParaRPr lang="en-US" b="1" i="1">
              <a:solidFill>
                <a:schemeClr val="bg1"/>
              </a:solidFill>
              <a:latin typeface="Myriad Pro"/>
            </a:endParaRPr>
          </a:p>
        </p:txBody>
      </p:sp>
      <p:pic>
        <p:nvPicPr>
          <p:cNvPr id="5" name="Picture 4" descr="A drawing of an eagle holding a sword and shield&#10;&#10;Description automatically generated">
            <a:extLst>
              <a:ext uri="{FF2B5EF4-FFF2-40B4-BE49-F238E27FC236}">
                <a16:creationId xmlns:a16="http://schemas.microsoft.com/office/drawing/2014/main" id="{B7FD0871-37AE-7989-5115-814F8D4ED1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38" b="96825" l="4000" r="98000">
                        <a14:foregroundMark x1="4000" y1="9112" x2="11000" y2="10935"/>
                        <a14:foregroundMark x1="7500" y1="15873" x2="12722" y2="13992"/>
                        <a14:foregroundMark x1="33611" y1="29042" x2="21222" y2="15285"/>
                        <a14:foregroundMark x1="21222" y1="15285" x2="23444" y2="14286"/>
                        <a14:foregroundMark x1="13889" y1="17402" x2="20556" y2="17989"/>
                        <a14:foregroundMark x1="40833" y1="21046" x2="51889" y2="22928"/>
                        <a14:foregroundMark x1="38222" y1="25985" x2="51889" y2="18283"/>
                        <a14:foregroundMark x1="49556" y1="15520" x2="51000" y2="16461"/>
                        <a14:foregroundMark x1="89333" y1="11523" x2="93667" y2="5996"/>
                        <a14:foregroundMark x1="44944" y1="91652" x2="57667" y2="91358"/>
                        <a14:foregroundMark x1="50444" y1="96884" x2="50444" y2="96884"/>
                        <a14:foregroundMark x1="44333" y1="24750" x2="44333" y2="24750"/>
                        <a14:foregroundMark x1="98000" y1="6349" x2="98000" y2="6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968" y="1433139"/>
            <a:ext cx="3463598" cy="32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82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WPAOG Theme">
  <a:themeElements>
    <a:clrScheme name="WPAOG">
      <a:dk1>
        <a:sysClr val="windowText" lastClr="000000"/>
      </a:dk1>
      <a:lt1>
        <a:sysClr val="window" lastClr="FFFFFF"/>
      </a:lt1>
      <a:dk2>
        <a:srgbClr val="988731"/>
      </a:dk2>
      <a:lt2>
        <a:srgbClr val="E1D6A1"/>
      </a:lt2>
      <a:accent1>
        <a:srgbClr val="DDDCCB"/>
      </a:accent1>
      <a:accent2>
        <a:srgbClr val="C0504D"/>
      </a:accent2>
      <a:accent3>
        <a:srgbClr val="548DD4"/>
      </a:accent3>
      <a:accent4>
        <a:srgbClr val="595959"/>
      </a:accent4>
      <a:accent5>
        <a:srgbClr val="7F7F7F"/>
      </a:accent5>
      <a:accent6>
        <a:srgbClr val="BFBFBF"/>
      </a:accent6>
      <a:hlink>
        <a:srgbClr val="938953"/>
      </a:hlink>
      <a:folHlink>
        <a:srgbClr val="3F3F3F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279</Words>
  <Application>Microsoft Office PowerPoint</Application>
  <PresentationFormat>Widescreen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Aptos Display</vt:lpstr>
      <vt:lpstr>Arial</vt:lpstr>
      <vt:lpstr>Myriad Pro</vt:lpstr>
      <vt:lpstr>Wingdings</vt:lpstr>
      <vt:lpstr>office theme</vt:lpstr>
      <vt:lpstr>WPAOG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cnichols6</dc:creator>
  <cp:lastModifiedBy>Charles Nichols</cp:lastModifiedBy>
  <cp:revision>73</cp:revision>
  <dcterms:created xsi:type="dcterms:W3CDTF">2025-03-19T16:10:33Z</dcterms:created>
  <dcterms:modified xsi:type="dcterms:W3CDTF">2025-04-14T20:43:21Z</dcterms:modified>
</cp:coreProperties>
</file>